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5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7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/>
    <p:restoredTop sz="99450" autoAdjust="0"/>
  </p:normalViewPr>
  <p:slideViewPr>
    <p:cSldViewPr>
      <p:cViewPr varScale="1">
        <p:scale>
          <a:sx n="57" d="100"/>
          <a:sy n="57" d="100"/>
        </p:scale>
        <p:origin x="-2376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4414-7106-624B-96A4-3236B74FE77D}" type="datetimeFigureOut">
              <a:rPr lang="it-IT" smtClean="0"/>
              <a:pPr/>
              <a:t>03/05/2024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18A7-9285-6345-ABAE-395B831CB4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839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18A7-9285-6345-ABAE-395B831CB4B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002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12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12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12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668353"/>
            <a:ext cx="209994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122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5995" y="3409950"/>
            <a:ext cx="6511290" cy="5634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5299" y="9557642"/>
            <a:ext cx="19304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122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8100">
              <a:spcBef>
                <a:spcPts val="155"/>
              </a:spcBef>
            </a:pPr>
            <a:fld id="{81D60167-4931-47E6-BA6A-407CBD079E47}" type="slidenum">
              <a:rPr lang="en-ID" spc="-80" smtClean="0"/>
              <a:pPr marL="38100">
                <a:spcBef>
                  <a:spcPts val="155"/>
                </a:spcBef>
              </a:pPr>
              <a:t>‹N›</a:t>
            </a:fld>
            <a:endParaRPr lang="en-ID"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ea8e3254-563d-4095-967e-fa15993661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72400" cy="51816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6510" y="5181600"/>
            <a:ext cx="2955290" cy="4800600"/>
          </a:xfrm>
          <a:custGeom>
            <a:avLst/>
            <a:gdLst/>
            <a:ahLst/>
            <a:cxnLst/>
            <a:rect l="l" t="t" r="r" b="b"/>
            <a:pathLst>
              <a:path w="2955290" h="5359400">
                <a:moveTo>
                  <a:pt x="2954845" y="0"/>
                </a:moveTo>
                <a:lnTo>
                  <a:pt x="0" y="0"/>
                </a:lnTo>
                <a:lnTo>
                  <a:pt x="0" y="5359400"/>
                </a:lnTo>
                <a:lnTo>
                  <a:pt x="2954845" y="5359400"/>
                </a:lnTo>
                <a:lnTo>
                  <a:pt x="295484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xmlns="" id="{0AF124A0-E940-C146-9523-539D47EA36E2}"/>
              </a:ext>
            </a:extLst>
          </p:cNvPr>
          <p:cNvSpPr txBox="1"/>
          <p:nvPr/>
        </p:nvSpPr>
        <p:spPr>
          <a:xfrm>
            <a:off x="3124200" y="5288926"/>
            <a:ext cx="4648200" cy="27109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endParaRPr lang="it-IT" sz="1400" b="1" dirty="0">
              <a:solidFill>
                <a:srgbClr val="1C4A87"/>
              </a:solidFill>
              <a:latin typeface="Avenir Black" panose="02000503020000020003" pitchFamily="2" charset="0"/>
              <a:cs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“Successful </a:t>
            </a:r>
            <a:r>
              <a:rPr lang="en-US" sz="2400" b="1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scientific paper publishing: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the process seen from inside</a:t>
            </a:r>
            <a:r>
              <a:rPr lang="en-US" sz="3200" b="1" dirty="0" smtClean="0">
                <a:latin typeface="Calibri Light" pitchFamily="34" charset="0"/>
                <a:ea typeface="Times New Roman" pitchFamily="18" charset="0"/>
                <a:cs typeface="Calibri Light" pitchFamily="34" charset="0"/>
              </a:rPr>
              <a:t>” </a:t>
            </a:r>
            <a:r>
              <a:rPr lang="it-IT" sz="2400" b="1" dirty="0">
                <a:latin typeface="Avenir Book" panose="02000503020000020003" pitchFamily="2" charset="0"/>
                <a:cs typeface="Arial"/>
              </a:rPr>
              <a:t/>
            </a:r>
            <a:br>
              <a:rPr lang="it-IT" sz="2400" b="1" dirty="0">
                <a:latin typeface="Avenir Book" panose="02000503020000020003" pitchFamily="2" charset="0"/>
                <a:cs typeface="Arial"/>
              </a:rPr>
            </a:br>
            <a:endParaRPr lang="it-IT" b="1" dirty="0">
              <a:latin typeface="Avenir Book" panose="02000503020000020003" pitchFamily="2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lang="it-IT" sz="2000" b="1" dirty="0">
                <a:solidFill>
                  <a:srgbClr val="212224"/>
                </a:solidFill>
                <a:latin typeface="Avenir Heavy" panose="02000503020000020003" pitchFamily="2" charset="0"/>
                <a:cs typeface="Arial"/>
              </a:rPr>
              <a:t>Dr </a:t>
            </a:r>
            <a:r>
              <a:rPr lang="it-IT" sz="2000" b="1" dirty="0" smtClean="0">
                <a:solidFill>
                  <a:srgbClr val="212224"/>
                </a:solidFill>
                <a:latin typeface="Avenir Heavy" panose="02000503020000020003" pitchFamily="2" charset="0"/>
                <a:cs typeface="Arial"/>
              </a:rPr>
              <a:t>Peter Stern</a:t>
            </a:r>
            <a:endParaRPr lang="it-IT" sz="2000" b="1" dirty="0">
              <a:solidFill>
                <a:srgbClr val="212224"/>
              </a:solidFill>
              <a:latin typeface="Avenir Heavy" panose="02000503020000020003" pitchFamily="2" charset="0"/>
              <a:cs typeface="Arial"/>
            </a:endParaRPr>
          </a:p>
          <a:p>
            <a:r>
              <a:rPr lang="it-IT" sz="20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</a:t>
            </a:r>
            <a:r>
              <a:rPr lang="it-IT" sz="2000" kern="1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</a:t>
            </a:r>
            <a:r>
              <a:rPr lang="it-IT" sz="2000" kern="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Science – Cambridge UK</a:t>
            </a:r>
            <a:endParaRPr lang="x-non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endParaRPr lang="it-IT" sz="1600" b="1" dirty="0">
              <a:solidFill>
                <a:srgbClr val="212224"/>
              </a:solidFill>
              <a:latin typeface="Avenir Heavy" panose="02000503020000020003" pitchFamily="2" charset="0"/>
              <a:cs typeface="Arial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F2D7A131-223B-8346-9A4A-367C4C41B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091717"/>
            <a:ext cx="3034977" cy="2604483"/>
          </a:xfrm>
          <a:prstGeom prst="rect">
            <a:avLst/>
          </a:prstGeom>
        </p:spPr>
      </p:pic>
      <p:sp>
        <p:nvSpPr>
          <p:cNvPr id="32" name="object 8">
            <a:extLst>
              <a:ext uri="{FF2B5EF4-FFF2-40B4-BE49-F238E27FC236}">
                <a16:creationId xmlns:a16="http://schemas.microsoft.com/office/drawing/2014/main" xmlns="" id="{DC2E16C5-4E4B-2A46-B6E6-F951E2D9E26C}"/>
              </a:ext>
            </a:extLst>
          </p:cNvPr>
          <p:cNvSpPr txBox="1"/>
          <p:nvPr/>
        </p:nvSpPr>
        <p:spPr>
          <a:xfrm>
            <a:off x="381000" y="5638800"/>
            <a:ext cx="2667000" cy="198259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5080"/>
            <a:r>
              <a:rPr lang="it-IT" sz="2000" dirty="0" err="1" smtClean="0">
                <a:solidFill>
                  <a:srgbClr val="19375D"/>
                </a:solidFill>
                <a:latin typeface="Avenir Book"/>
                <a:cs typeface="Avenir Book"/>
              </a:rPr>
              <a:t>Monday</a:t>
            </a:r>
            <a:endParaRPr lang="it-IT" sz="2000" dirty="0">
              <a:solidFill>
                <a:srgbClr val="19375D"/>
              </a:solidFill>
              <a:latin typeface="Avenir Book"/>
              <a:cs typeface="Avenir Book"/>
            </a:endParaRPr>
          </a:p>
          <a:p>
            <a:pPr marR="5080"/>
            <a:r>
              <a:rPr lang="it-IT" sz="2000" b="1" dirty="0" smtClean="0">
                <a:solidFill>
                  <a:srgbClr val="19375D"/>
                </a:solidFill>
                <a:latin typeface="Avenir Black"/>
                <a:cs typeface="Avenir Black"/>
              </a:rPr>
              <a:t>6 May 2024</a:t>
            </a:r>
            <a:endParaRPr lang="it-IT" sz="2000" b="1" dirty="0">
              <a:solidFill>
                <a:srgbClr val="19375D"/>
              </a:solidFill>
              <a:latin typeface="Avenir Black"/>
              <a:cs typeface="Avenir Black"/>
            </a:endParaRPr>
          </a:p>
          <a:p>
            <a:pPr marR="5080"/>
            <a:r>
              <a:rPr lang="it-IT" sz="2000" dirty="0">
                <a:solidFill>
                  <a:srgbClr val="19375D"/>
                </a:solidFill>
                <a:latin typeface="Avenir Book"/>
                <a:cs typeface="Avenir Book"/>
              </a:rPr>
              <a:t>at </a:t>
            </a:r>
            <a:r>
              <a:rPr lang="it-IT" sz="2000" dirty="0" smtClean="0">
                <a:solidFill>
                  <a:srgbClr val="19375D"/>
                </a:solidFill>
                <a:latin typeface="Avenir Book"/>
                <a:cs typeface="Avenir Book"/>
              </a:rPr>
              <a:t>11:30</a:t>
            </a:r>
            <a:endParaRPr lang="it-IT" sz="2000" dirty="0">
              <a:solidFill>
                <a:srgbClr val="19375D"/>
              </a:solidFill>
              <a:latin typeface="Avenir Book"/>
              <a:cs typeface="Avenir Book"/>
            </a:endParaRPr>
          </a:p>
          <a:p>
            <a:pPr marR="5080"/>
            <a:r>
              <a:rPr lang="it-IT" sz="2000" dirty="0">
                <a:solidFill>
                  <a:srgbClr val="19375D"/>
                </a:solidFill>
                <a:latin typeface="Avenir Book"/>
                <a:cs typeface="Avenir Book"/>
              </a:rPr>
              <a:t>Aula </a:t>
            </a:r>
            <a:r>
              <a:rPr lang="it-IT" sz="2000" dirty="0" err="1" smtClean="0">
                <a:solidFill>
                  <a:srgbClr val="19375D"/>
                </a:solidFill>
                <a:latin typeface="Avenir Book"/>
                <a:cs typeface="Avenir Book"/>
              </a:rPr>
              <a:t>Ex-CLA</a:t>
            </a:r>
            <a:endParaRPr lang="it-IT" sz="2000" dirty="0">
              <a:solidFill>
                <a:srgbClr val="19375D"/>
              </a:solidFill>
              <a:latin typeface="Avenir Book"/>
              <a:cs typeface="Avenir Book"/>
            </a:endParaRPr>
          </a:p>
          <a:p>
            <a:pPr marR="5080"/>
            <a:r>
              <a:rPr lang="en-GB" sz="20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Edificio</a:t>
            </a:r>
            <a:r>
              <a:rPr lang="en-GB" sz="2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C1 – </a:t>
            </a:r>
            <a:r>
              <a:rPr lang="en-GB" sz="20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Tutankamen</a:t>
            </a:r>
            <a:endParaRPr lang="it-IT" sz="2000" dirty="0">
              <a:solidFill>
                <a:srgbClr val="19375D"/>
              </a:solidFill>
              <a:latin typeface="Avenir Book"/>
              <a:cs typeface="Avenir Book"/>
            </a:endParaRPr>
          </a:p>
        </p:txBody>
      </p:sp>
      <p:grpSp>
        <p:nvGrpSpPr>
          <p:cNvPr id="6" name="Gruppo 7">
            <a:extLst>
              <a:ext uri="{FF2B5EF4-FFF2-40B4-BE49-F238E27FC236}">
                <a16:creationId xmlns:a16="http://schemas.microsoft.com/office/drawing/2014/main" xmlns="" id="{A61F6875-3EC8-E30A-0DBE-5D467BFB4547}"/>
              </a:ext>
            </a:extLst>
          </p:cNvPr>
          <p:cNvGrpSpPr/>
          <p:nvPr/>
        </p:nvGrpSpPr>
        <p:grpSpPr>
          <a:xfrm>
            <a:off x="5257800" y="152400"/>
            <a:ext cx="2504251" cy="1172251"/>
            <a:chOff x="5257800" y="199349"/>
            <a:chExt cx="2504251" cy="1172251"/>
          </a:xfrm>
        </p:grpSpPr>
        <p:sp>
          <p:nvSpPr>
            <p:cNvPr id="9" name="Rettangolo 18">
              <a:extLst>
                <a:ext uri="{FF2B5EF4-FFF2-40B4-BE49-F238E27FC236}">
                  <a16:creationId xmlns:a16="http://schemas.microsoft.com/office/drawing/2014/main" xmlns="" id="{3A37BCBA-1DD4-4B45-3361-1AE6BFBEA16E}"/>
                </a:ext>
              </a:extLst>
            </p:cNvPr>
            <p:cNvSpPr/>
            <p:nvPr/>
          </p:nvSpPr>
          <p:spPr>
            <a:xfrm>
              <a:off x="5257800" y="199349"/>
              <a:ext cx="2504251" cy="11722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xmlns="" id="{2A2F8C44-B602-EBDC-1D14-23F99C93C1FE}"/>
                </a:ext>
              </a:extLst>
            </p:cNvPr>
            <p:cNvSpPr txBox="1"/>
            <p:nvPr/>
          </p:nvSpPr>
          <p:spPr>
            <a:xfrm>
              <a:off x="5334000" y="268440"/>
              <a:ext cx="2362200" cy="997709"/>
            </a:xfrm>
            <a:prstGeom prst="rect">
              <a:avLst/>
            </a:prstGeom>
          </p:spPr>
          <p:txBody>
            <a:bodyPr vert="horz" wrap="square" lIns="0" tIns="134620" rIns="0" bIns="0" rtlCol="0">
              <a:spAutoFit/>
            </a:bodyPr>
            <a:lstStyle/>
            <a:p>
              <a:pPr marR="5080" algn="r"/>
              <a:r>
                <a:rPr lang="it-IT" sz="2000" dirty="0" err="1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Intl</a:t>
              </a:r>
              <a:r>
                <a:rPr lang="it-IT" sz="2000" dirty="0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. Master </a:t>
              </a:r>
              <a:r>
                <a:rPr lang="it-IT" sz="2000" dirty="0" err="1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Degree</a:t>
              </a:r>
              <a:r>
                <a:rPr lang="it-IT" sz="2000" dirty="0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 </a:t>
              </a:r>
            </a:p>
            <a:p>
              <a:pPr marR="5080" algn="r"/>
              <a:r>
                <a:rPr lang="it-IT" sz="2000" dirty="0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in </a:t>
              </a:r>
              <a:r>
                <a:rPr lang="it-IT" sz="2000" dirty="0" err="1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Neuroscience</a:t>
              </a:r>
              <a:r>
                <a:rPr lang="it-IT" sz="2000" dirty="0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 </a:t>
              </a:r>
            </a:p>
            <a:p>
              <a:pPr marR="5080" algn="r"/>
              <a:r>
                <a:rPr lang="it-IT" sz="1600" b="1" dirty="0">
                  <a:solidFill>
                    <a:srgbClr val="FFFFFF"/>
                  </a:solidFill>
                  <a:latin typeface="Avenir Black" panose="02000503020000020003" pitchFamily="2" charset="0"/>
                  <a:cs typeface="Arial"/>
                </a:rPr>
                <a:t>SEMINARS</a:t>
              </a:r>
            </a:p>
          </p:txBody>
        </p:sp>
      </p:grpSp>
      <p:pic>
        <p:nvPicPr>
          <p:cNvPr id="13" name="Immagine 1">
            <a:extLst>
              <a:ext uri="{FF2B5EF4-FFF2-40B4-BE49-F238E27FC236}">
                <a16:creationId xmlns:a16="http://schemas.microsoft.com/office/drawing/2014/main" xmlns="" id="{11B60DDC-3693-97DF-6A9C-A6E5394D3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500" r="43333"/>
          <a:stretch>
            <a:fillRect/>
          </a:stretch>
        </p:blipFill>
        <p:spPr bwMode="auto">
          <a:xfrm>
            <a:off x="11672" y="9372600"/>
            <a:ext cx="3188728" cy="6858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pic>
        <p:nvPicPr>
          <p:cNvPr id="16" name="Immagine 14">
            <a:extLst>
              <a:ext uri="{FF2B5EF4-FFF2-40B4-BE49-F238E27FC236}">
                <a16:creationId xmlns:a16="http://schemas.microsoft.com/office/drawing/2014/main" xmlns="" id="{F8419600-3B4E-0D9C-2A74-2C9F5EF649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47"/>
          <a:stretch/>
        </p:blipFill>
        <p:spPr>
          <a:xfrm>
            <a:off x="3200400" y="9372600"/>
            <a:ext cx="2242219" cy="68579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4" name="Immagine 13" descr="Copia-de-Sin-titulo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7315200"/>
            <a:ext cx="3048000" cy="2032000"/>
          </a:xfrm>
          <a:prstGeom prst="rect">
            <a:avLst/>
          </a:prstGeom>
        </p:spPr>
      </p:pic>
      <p:sp>
        <p:nvSpPr>
          <p:cNvPr id="2050" name="AutoShape 2" descr="The What, When, Why, And How Of Scientific Journ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" name="AutoShape 4" descr="The What, When, Why, And How Of Scientific Journ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The What, When, Why, And How Of Scientific Journ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32</Words>
  <Application>Microsoft Office PowerPoint</Application>
  <PresentationFormat>Personalizzato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Mauro Tretiach</dc:creator>
  <cp:lastModifiedBy>Dell</cp:lastModifiedBy>
  <cp:revision>49</cp:revision>
  <dcterms:created xsi:type="dcterms:W3CDTF">2021-07-07T13:39:44Z</dcterms:created>
  <dcterms:modified xsi:type="dcterms:W3CDTF">2024-05-03T07:26:42Z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InDesign 16.2 (Macintosh)</vt:lpwstr>
  </property>
  <property fmtid="{D5CDD505-2E9C-101B-9397-08002B2CF9AE}" pid="4" name="LastSaved">
    <vt:filetime>2021-07-07T00:00:00Z</vt:filetime>
  </property>
</Properties>
</file>